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67" r:id="rId5"/>
    <p:sldId id="269" r:id="rId6"/>
    <p:sldId id="258" r:id="rId7"/>
    <p:sldId id="260" r:id="rId8"/>
    <p:sldId id="266" r:id="rId9"/>
    <p:sldId id="259" r:id="rId10"/>
    <p:sldId id="261" r:id="rId11"/>
    <p:sldId id="271" r:id="rId12"/>
    <p:sldId id="264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85D"/>
    <a:srgbClr val="DED0C0"/>
    <a:srgbClr val="D4B9A0"/>
    <a:srgbClr val="E5E2DE"/>
    <a:srgbClr val="B2946E"/>
    <a:srgbClr val="DCD8D3"/>
    <a:srgbClr val="DCD9D4"/>
    <a:srgbClr val="E0D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3" autoAdjust="0"/>
    <p:restoredTop sz="94660" autoAdjust="0"/>
  </p:normalViewPr>
  <p:slideViewPr>
    <p:cSldViewPr snapToGrid="0">
      <p:cViewPr varScale="1">
        <p:scale>
          <a:sx n="98" d="100"/>
          <a:sy n="98" d="100"/>
        </p:scale>
        <p:origin x="224" y="1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A815E-40ED-49BA-97A5-B4ACBF01C104}" type="datetimeFigureOut">
              <a:rPr lang="en-GB" smtClean="0"/>
              <a:t>25/03/2024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AEC24-787E-4C4F-8804-9E7BD8252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30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60000">
              <a:schemeClr val="bg2">
                <a:shade val="80000"/>
                <a:lumMod val="98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betweensilence.ie/" TargetMode="External"/><Relationship Id="rId2" Type="http://schemas.openxmlformats.org/officeDocument/2006/relationships/hyperlink" Target="mailto:denisedunphy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noartist.i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C76AA76-8747-4D3A-93C4-4328D38AF284}"/>
              </a:ext>
            </a:extLst>
          </p:cNvPr>
          <p:cNvGrpSpPr/>
          <p:nvPr/>
        </p:nvGrpSpPr>
        <p:grpSpPr>
          <a:xfrm>
            <a:off x="1684809" y="325121"/>
            <a:ext cx="8822381" cy="5461490"/>
            <a:chOff x="1967539" y="483649"/>
            <a:chExt cx="8256921" cy="51404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7E4D94-6759-46D6-B069-37974D82E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7539" y="483649"/>
              <a:ext cx="8256921" cy="5140401"/>
            </a:xfrm>
            <a:prstGeom prst="rect">
              <a:avLst/>
            </a:prstGeom>
            <a:effectLst>
              <a:outerShdw blurRad="76200" sx="101000" sy="101000" algn="ctr" rotWithShape="0">
                <a:prstClr val="black">
                  <a:alpha val="19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B22BC3-7AA6-4940-90DF-FA0DC2533FDC}"/>
                </a:ext>
              </a:extLst>
            </p:cNvPr>
            <p:cNvSpPr txBox="1"/>
            <p:nvPr/>
          </p:nvSpPr>
          <p:spPr>
            <a:xfrm>
              <a:off x="2536226" y="932503"/>
              <a:ext cx="5937209" cy="72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400" i="1" dirty="0">
                  <a:solidFill>
                    <a:srgbClr val="DED0C0"/>
                  </a:solidFill>
                  <a:latin typeface="Tw Cen MT" panose="020B0602020104020603" pitchFamily="34" charset="0"/>
                </a:rPr>
                <a:t>In Between Silence</a:t>
              </a:r>
              <a:r>
                <a:rPr lang="en-IE" sz="3200" i="1" dirty="0">
                  <a:solidFill>
                    <a:srgbClr val="DED0C0"/>
                  </a:solidFill>
                  <a:latin typeface="Tw Cen MT" panose="020B0602020104020603" pitchFamily="34" charset="0"/>
                </a:rPr>
                <a:t>,</a:t>
              </a:r>
              <a:endParaRPr lang="en-GB" sz="3200" i="1" dirty="0">
                <a:solidFill>
                  <a:srgbClr val="DED0C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8D32C2-D7CF-456F-A15C-8AB71268B9D2}"/>
                </a:ext>
              </a:extLst>
            </p:cNvPr>
            <p:cNvSpPr txBox="1"/>
            <p:nvPr/>
          </p:nvSpPr>
          <p:spPr>
            <a:xfrm>
              <a:off x="3118741" y="2105561"/>
              <a:ext cx="3595332" cy="55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3200" dirty="0">
                  <a:solidFill>
                    <a:srgbClr val="DED0C0"/>
                  </a:solidFill>
                  <a:latin typeface="Tw Cen MT" panose="020B0602020104020603" pitchFamily="34" charset="0"/>
                </a:rPr>
                <a:t>where we really exist.</a:t>
              </a:r>
              <a:endParaRPr lang="en-GB" sz="3200" dirty="0">
                <a:solidFill>
                  <a:srgbClr val="DED0C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F9C2BC-87D4-4307-A1E9-628658197324}"/>
                </a:ext>
              </a:extLst>
            </p:cNvPr>
            <p:cNvSpPr txBox="1"/>
            <p:nvPr/>
          </p:nvSpPr>
          <p:spPr>
            <a:xfrm>
              <a:off x="4080607" y="4614073"/>
              <a:ext cx="1207144" cy="492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800" i="1" dirty="0">
                  <a:solidFill>
                    <a:srgbClr val="DED0C0"/>
                  </a:solidFill>
                  <a:latin typeface="Tw Cen MT" panose="020B0602020104020603" pitchFamily="34" charset="0"/>
                </a:rPr>
                <a:t>STANO</a:t>
              </a:r>
              <a:endParaRPr lang="en-GB" sz="2800" i="1" dirty="0">
                <a:solidFill>
                  <a:srgbClr val="DED0C0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85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EA8-E6E3-4F1A-AFB7-E806381B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58370"/>
          </a:xfrm>
        </p:spPr>
        <p:txBody>
          <a:bodyPr/>
          <a:lstStyle/>
          <a:p>
            <a:r>
              <a:rPr lang="en-IE" dirty="0"/>
              <a:t>What next…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20A0B3-B0F8-422A-9B2A-ABEA06A5C190}"/>
              </a:ext>
            </a:extLst>
          </p:cNvPr>
          <p:cNvSpPr/>
          <p:nvPr/>
        </p:nvSpPr>
        <p:spPr>
          <a:xfrm>
            <a:off x="1451579" y="2267293"/>
            <a:ext cx="9104532" cy="422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/>
              <a:t>The capacity to capture and archive our stories is almost limitless.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/>
              <a:t>We seek sponsorship and CSR donations to support the further development and contribution to this important national and international archive through Stano’s unique approach.  A range of packages are available.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/>
              <a:t>In Between Silence is now registered as a not for profit company with appropriate corporate governance in place to manage and control our activities into the future.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/>
              <a:t> In Between Silence has been approved to receive donor advised grants through the Ireland Funds Boston Chapter under 501c3.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85AE89-0D9C-4C58-AED9-F6071ECAAB2D}"/>
              </a:ext>
            </a:extLst>
          </p:cNvPr>
          <p:cNvSpPr/>
          <p:nvPr/>
        </p:nvSpPr>
        <p:spPr>
          <a:xfrm>
            <a:off x="13374962" y="2117059"/>
            <a:ext cx="4044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dirty="0"/>
              <a:t>Plans include capturing the stories of: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DC10D5-9CB5-4B03-AA70-980E2D801262}"/>
              </a:ext>
            </a:extLst>
          </p:cNvPr>
          <p:cNvSpPr/>
          <p:nvPr/>
        </p:nvSpPr>
        <p:spPr>
          <a:xfrm>
            <a:off x="12680257" y="2655642"/>
            <a:ext cx="84319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IE" dirty="0"/>
              <a:t>Young people experiencing mental health issues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Migrants who have experienced the Direct Provision Programme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Peacekeepers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Indigenous populations of North America and Australia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Community of Harlem 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Dublin’s Docklands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People of the Islands around Ireland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African Americans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Irish travelling community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All, who have a story to tell</a:t>
            </a:r>
            <a:r>
              <a:rPr lang="en-GB" dirty="0"/>
              <a:t> </a:t>
            </a:r>
          </a:p>
          <a:p>
            <a:r>
              <a:rPr lang="en-US" dirty="0"/>
              <a:t> 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ABB31-3F25-45DF-B118-C97CB3149C38}"/>
              </a:ext>
            </a:extLst>
          </p:cNvPr>
          <p:cNvSpPr/>
          <p:nvPr/>
        </p:nvSpPr>
        <p:spPr>
          <a:xfrm>
            <a:off x="12678136" y="4137207"/>
            <a:ext cx="23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53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180"/>
                                  </p:stCondLst>
                                  <p:childTnLst>
                                    <p:animMotion origin="layout" path="M 2.08333E-6 1.85185E-6 L -0.8655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1.875E-6 -2.96296E-6 L -0.94153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4.07407E-6 L -0.96042 4.074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273 -2.59259E-6 L -0.96119 -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DB18-AC3D-47FB-975B-471DB22B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>
                <a:solidFill>
                  <a:schemeClr val="tx1">
                    <a:lumMod val="50000"/>
                  </a:schemeClr>
                </a:solidFill>
              </a:rPr>
              <a:t>The Archive for future generations</a:t>
            </a:r>
            <a:endParaRPr lang="en-IE" spc="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C436B-9D08-407F-BD50-8139C5DF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324" y="2015732"/>
            <a:ext cx="6194530" cy="345061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University College Cork will curate a permanent archive within the Treasure’s collection of Boole Library.</a:t>
            </a:r>
          </a:p>
          <a:p>
            <a:r>
              <a:rPr lang="en-US" sz="2400" dirty="0"/>
              <a:t>The Porcelain Book (created by Kevin Pierce) designed to capture a fragment of the story has been purchased by UCC as a work of national importance, it will sit alongside the Great Book of Ireland.</a:t>
            </a:r>
          </a:p>
          <a:p>
            <a:pPr marL="0" indent="0">
              <a:buNone/>
            </a:pPr>
            <a:endParaRPr lang="en-IE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IE" sz="2400" dirty="0"/>
          </a:p>
          <a:p>
            <a:endParaRPr lang="en-IE" sz="2400" dirty="0"/>
          </a:p>
          <a:p>
            <a:endParaRPr lang="en-IE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1910" y="1941590"/>
            <a:ext cx="3138943" cy="382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EA8-E6E3-4F1A-AFB7-E806381B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Plans include capturing the stories of: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85AE89-0D9C-4C58-AED9-F6071ECAAB2D}"/>
              </a:ext>
            </a:extLst>
          </p:cNvPr>
          <p:cNvSpPr/>
          <p:nvPr/>
        </p:nvSpPr>
        <p:spPr>
          <a:xfrm>
            <a:off x="13374962" y="2117059"/>
            <a:ext cx="4044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dirty="0"/>
              <a:t>Plans include capturing the stories of: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DC10D5-9CB5-4B03-AA70-980E2D801262}"/>
              </a:ext>
            </a:extLst>
          </p:cNvPr>
          <p:cNvSpPr/>
          <p:nvPr/>
        </p:nvSpPr>
        <p:spPr>
          <a:xfrm>
            <a:off x="12680257" y="2655642"/>
            <a:ext cx="843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IE" dirty="0"/>
              <a:t>Young people experiencing mental health issues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Migrants who have experienced the Irish Direct Provision Programme</a:t>
            </a:r>
          </a:p>
          <a:p>
            <a:pPr marL="742950" lvl="1" indent="-285750">
              <a:buFont typeface="Arial"/>
              <a:buChar char="•"/>
            </a:pPr>
            <a:r>
              <a:rPr lang="en-IE" dirty="0"/>
              <a:t>Migrants and Refugees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Peacekeepers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Indigenous populations of North America and Australia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Community of Harlem 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Dublin’s Docklands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People of the Islands around Ireland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African Americans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Irish travelling community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All, who have a story to tell</a:t>
            </a:r>
            <a:r>
              <a:rPr lang="en-GB" dirty="0"/>
              <a:t> </a:t>
            </a:r>
          </a:p>
          <a:p>
            <a:r>
              <a:rPr lang="en-US" dirty="0"/>
              <a:t> 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ABB31-3F25-45DF-B118-C97CB3149C38}"/>
              </a:ext>
            </a:extLst>
          </p:cNvPr>
          <p:cNvSpPr/>
          <p:nvPr/>
        </p:nvSpPr>
        <p:spPr>
          <a:xfrm>
            <a:off x="12678136" y="4137207"/>
            <a:ext cx="23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IE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8700" y="2349500"/>
            <a:ext cx="816657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IE" sz="2000" dirty="0"/>
              <a:t>Migrants and Refugees</a:t>
            </a:r>
            <a:endParaRPr lang="en-GB" sz="2000" dirty="0"/>
          </a:p>
          <a:p>
            <a:pPr marL="742950" lvl="1" indent="-285750">
              <a:buFont typeface="Arial"/>
              <a:buChar char="•"/>
            </a:pPr>
            <a:r>
              <a:rPr lang="en-IE" sz="2000" dirty="0"/>
              <a:t>Peacekeepers</a:t>
            </a:r>
          </a:p>
          <a:p>
            <a:pPr marL="742950" lvl="1" indent="-285750">
              <a:buFont typeface="Arial"/>
              <a:buChar char="•"/>
            </a:pPr>
            <a:r>
              <a:rPr lang="en-IE" sz="2000" dirty="0"/>
              <a:t>Young people experiencing mental health issues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Dublin’s Docklands</a:t>
            </a:r>
            <a:endParaRPr lang="en-GB" sz="2000" dirty="0"/>
          </a:p>
          <a:p>
            <a:pPr marL="742950" lvl="1" indent="-285750">
              <a:buFont typeface="Arial"/>
              <a:buChar char="•"/>
            </a:pPr>
            <a:r>
              <a:rPr lang="en-IE" sz="2000" dirty="0"/>
              <a:t>Irish travelling community</a:t>
            </a:r>
          </a:p>
          <a:p>
            <a:pPr marL="742950" lvl="1" indent="-285750">
              <a:buFont typeface="Arial"/>
              <a:buChar char="•"/>
            </a:pPr>
            <a:r>
              <a:rPr lang="en-IE" sz="2000" dirty="0"/>
              <a:t>People of the Islands around Ireland</a:t>
            </a:r>
            <a:endParaRPr lang="en-GB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Indigenous populations of North America and Australia</a:t>
            </a:r>
            <a:endParaRPr lang="en-GB" sz="2000" dirty="0"/>
          </a:p>
          <a:p>
            <a:pPr marL="742950" lvl="1" indent="-285750">
              <a:buFont typeface="Arial"/>
              <a:buChar char="•"/>
            </a:pPr>
            <a:r>
              <a:rPr lang="en-IE" sz="2000" dirty="0"/>
              <a:t>African Americans</a:t>
            </a:r>
            <a:endParaRPr lang="en-GB" sz="2000" dirty="0"/>
          </a:p>
          <a:p>
            <a:pPr marL="742950" lvl="1" indent="-285750">
              <a:buFont typeface="Arial"/>
              <a:buChar char="•"/>
            </a:pPr>
            <a:r>
              <a:rPr lang="en-IE" sz="2000" dirty="0"/>
              <a:t>All, who have a story to tell</a:t>
            </a:r>
            <a:r>
              <a:rPr lang="en-GB" sz="2000" dirty="0"/>
              <a:t> </a:t>
            </a:r>
          </a:p>
          <a:p>
            <a:r>
              <a:rPr lang="en-US" sz="2000" dirty="0"/>
              <a:t> </a:t>
            </a:r>
            <a:endParaRPr lang="en-GB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1.875E-6 -2.96296E-6 L -0.94153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4.07407E-6 L -0.96042 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2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273 -2.59259E-6 L -0.96119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2752-408E-4823-AE73-9E8CCFB4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pc="300" dirty="0"/>
              <a:t>Experience it for yourselves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22ACF-F42F-4937-B3B5-05847B54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r>
              <a:rPr lang="en-IE" dirty="0"/>
              <a:t>We are happy to arrange a screening for you.</a:t>
            </a:r>
          </a:p>
          <a:p>
            <a:endParaRPr lang="en-IE" dirty="0"/>
          </a:p>
          <a:p>
            <a:r>
              <a:rPr lang="en-IE" dirty="0"/>
              <a:t>For further information contact Denise Dunphy at </a:t>
            </a:r>
            <a:r>
              <a:rPr lang="en-IE" dirty="0">
                <a:hlinkClick r:id="rId2"/>
              </a:rPr>
              <a:t>denisedunphy@gmail.com</a:t>
            </a:r>
            <a:r>
              <a:rPr lang="en-IE" dirty="0"/>
              <a:t> </a:t>
            </a:r>
          </a:p>
          <a:p>
            <a:endParaRPr lang="en-IE" dirty="0"/>
          </a:p>
          <a:p>
            <a:r>
              <a:rPr lang="en-US" dirty="0">
                <a:hlinkClick r:id="rId3"/>
              </a:rPr>
              <a:t>https://inbetweensilence.ie</a:t>
            </a:r>
            <a:r>
              <a:rPr lang="en-US" dirty="0"/>
              <a:t>               </a:t>
            </a:r>
            <a:r>
              <a:rPr lang="en-IE" dirty="0">
                <a:hlinkClick r:id="rId4"/>
              </a:rPr>
              <a:t>https://stanoartist.ie</a:t>
            </a:r>
            <a:r>
              <a:rPr lang="en-IE" dirty="0"/>
              <a:t> 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874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DB18-AC3D-47FB-975B-471DB22B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pc="300" dirty="0">
                <a:solidFill>
                  <a:schemeClr val="tx1">
                    <a:lumMod val="50000"/>
                  </a:schemeClr>
                </a:solidFill>
              </a:rPr>
              <a:t>In Between Silence, </a:t>
            </a:r>
            <a:br>
              <a:rPr lang="en-IE" spc="3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IE" spc="300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IE" sz="2800" spc="300" dirty="0">
                <a:solidFill>
                  <a:schemeClr val="tx1">
                    <a:lumMod val="50000"/>
                  </a:schemeClr>
                </a:solidFill>
              </a:rPr>
              <a:t>where we really exist</a:t>
            </a:r>
            <a:endParaRPr lang="en-IE" spc="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C436B-9D08-407F-BD50-8139C5DF2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In Between Silence is a multi-sensory experience that unlocks the disappearing stories of our times.</a:t>
            </a:r>
          </a:p>
          <a:p>
            <a:endParaRPr lang="en-IE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Music by the ground-breaking artist, Stano, enables the story teller to weave their tale as part of an eclectic archive.</a:t>
            </a:r>
          </a:p>
          <a:p>
            <a:endParaRPr lang="en-IE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Expect to get to know real people, expect to be moved, and do not confine yourself to the limits of expectation.</a:t>
            </a:r>
          </a:p>
        </p:txBody>
      </p:sp>
    </p:spTree>
    <p:extLst>
      <p:ext uri="{BB962C8B-B14F-4D97-AF65-F5344CB8AC3E}">
        <p14:creationId xmlns:p14="http://schemas.microsoft.com/office/powerpoint/2010/main" val="216400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DB18-AC3D-47FB-975B-471DB22B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>
                <a:solidFill>
                  <a:schemeClr val="tx1">
                    <a:lumMod val="50000"/>
                  </a:schemeClr>
                </a:solidFill>
              </a:rPr>
              <a:t>Our mission</a:t>
            </a:r>
            <a:endParaRPr lang="en-IE" spc="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C436B-9D08-407F-BD50-8139C5DF2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To create a social archive of stories of our time by collecting, recording and screening stories from diverse voices to demonstrate the similarities rather than the differences between us. </a:t>
            </a:r>
          </a:p>
          <a:p>
            <a:r>
              <a:rPr lang="en-US" sz="2400" dirty="0"/>
              <a:t>Highlighting the universality of the human experience.</a:t>
            </a:r>
            <a:endParaRPr lang="en-IE" sz="2400" dirty="0"/>
          </a:p>
          <a:p>
            <a:r>
              <a:rPr lang="en-IE" sz="2400" dirty="0"/>
              <a:t>Sharing the stories with a global audience, to create a greater understanding and increase communication between different communities.</a:t>
            </a:r>
          </a:p>
          <a:p>
            <a:endParaRPr lang="en-IE" sz="2400" dirty="0"/>
          </a:p>
          <a:p>
            <a:endParaRPr lang="en-IE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DB18-AC3D-47FB-975B-471DB22B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pc="300" dirty="0">
                <a:solidFill>
                  <a:schemeClr val="tx1">
                    <a:lumMod val="50000"/>
                  </a:schemeClr>
                </a:solidFill>
              </a:rPr>
              <a:t>The storytellers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C436B-9D08-407F-BD50-8139C5DF2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sz="2400" dirty="0"/>
              <a:t>We are committed to giving voice to the usually unheard by playing their stories alongside those from well known writers and artists. </a:t>
            </a:r>
          </a:p>
          <a:p>
            <a:r>
              <a:rPr lang="en-IE" sz="2400" dirty="0"/>
              <a:t>Contributors will be heard on their terms, their words will not be edited. They will not be spoken about, they will speak for themselves.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The only direction to the storyteller is to relate an event or moment in their life that is significant to them.</a:t>
            </a:r>
          </a:p>
          <a:p>
            <a:r>
              <a:rPr lang="en-IE" sz="2400" dirty="0"/>
              <a:t>The music subtly underpins the story as it’s being told, in an unconscious way, enabling the person to speak from deep within themselves and seems to unlock a deep emotional response.</a:t>
            </a:r>
          </a:p>
          <a:p>
            <a:endParaRPr lang="en-IE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9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DB18-AC3D-47FB-975B-471DB22B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>
                <a:solidFill>
                  <a:schemeClr val="tx1">
                    <a:lumMod val="50000"/>
                  </a:schemeClr>
                </a:solidFill>
              </a:rPr>
              <a:t>The audience</a:t>
            </a:r>
            <a:endParaRPr lang="en-IE" spc="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C436B-9D08-407F-BD50-8139C5DF2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The audience sit comfortably in a darkened space and hear a range of stories. </a:t>
            </a:r>
          </a:p>
          <a:p>
            <a:r>
              <a:rPr lang="en-US" sz="2400" dirty="0"/>
              <a:t>The stories are more than words, they connect with us at a deep level that we carry with us long after the experience of listening.</a:t>
            </a:r>
            <a:endParaRPr lang="en-IE" sz="2400" dirty="0"/>
          </a:p>
          <a:p>
            <a:r>
              <a:rPr lang="en-IE" sz="2400" dirty="0"/>
              <a:t>The audience </a:t>
            </a:r>
            <a:r>
              <a:rPr lang="en-US" sz="2400" dirty="0"/>
              <a:t>share in the most basic of human interactions, our desire to share the stories of our lives with each other.</a:t>
            </a:r>
          </a:p>
          <a:p>
            <a:endParaRPr lang="en-IE" sz="2400" dirty="0"/>
          </a:p>
          <a:p>
            <a:endParaRPr lang="en-IE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E023-FE53-4DE6-993E-5F6E81BD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pc="300" dirty="0">
                <a:solidFill>
                  <a:schemeClr val="tx1">
                    <a:lumMod val="50000"/>
                  </a:schemeClr>
                </a:solidFill>
              </a:rPr>
              <a:t>Who is Stano?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CB270-4322-4AFE-9521-A3CFD3408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19416"/>
            <a:ext cx="6676421" cy="36164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IE" dirty="0">
                <a:solidFill>
                  <a:schemeClr val="tx1">
                    <a:lumMod val="50000"/>
                  </a:schemeClr>
                </a:solidFill>
              </a:rPr>
              <a:t>A multidisciplinary artist </a:t>
            </a:r>
            <a:r>
              <a:rPr lang="en-IE">
                <a:solidFill>
                  <a:schemeClr val="tx1">
                    <a:lumMod val="50000"/>
                  </a:schemeClr>
                </a:solidFill>
              </a:rPr>
              <a:t>with 24 </a:t>
            </a:r>
            <a:r>
              <a:rPr lang="en-IE" dirty="0">
                <a:solidFill>
                  <a:schemeClr val="tx1">
                    <a:lumMod val="50000"/>
                  </a:schemeClr>
                </a:solidFill>
              </a:rPr>
              <a:t>albums, 7 movie soundtracks, 30 live multi-media performances, and 12 art exhibitions to his credit.</a:t>
            </a:r>
          </a:p>
          <a:p>
            <a:pPr>
              <a:lnSpc>
                <a:spcPct val="150000"/>
              </a:lnSpc>
            </a:pPr>
            <a:r>
              <a:rPr lang="en-IE" dirty="0">
                <a:solidFill>
                  <a:schemeClr val="tx1">
                    <a:lumMod val="50000"/>
                  </a:schemeClr>
                </a:solidFill>
              </a:rPr>
              <a:t>With In Between Silence, Stano is creating a reservoir of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E" dirty="0">
                <a:solidFill>
                  <a:schemeClr val="tx1">
                    <a:lumMod val="50000"/>
                  </a:schemeClr>
                </a:solidFill>
              </a:rPr>
              <a:t>the stories of our lives, of what it is / was like to be in that world.</a:t>
            </a:r>
          </a:p>
          <a:p>
            <a:pPr>
              <a:lnSpc>
                <a:spcPct val="150000"/>
              </a:lnSpc>
            </a:pPr>
            <a:r>
              <a:rPr lang="en-IE" dirty="0">
                <a:solidFill>
                  <a:schemeClr val="tx1">
                    <a:lumMod val="50000"/>
                  </a:schemeClr>
                </a:solidFill>
              </a:rPr>
              <a:t>Stano’s music subtly reinforces the sensory experience, stretching the emotional range, continuing after all the words are spent.</a:t>
            </a:r>
          </a:p>
          <a:p>
            <a:pPr>
              <a:lnSpc>
                <a:spcPct val="150000"/>
              </a:lnSpc>
            </a:pPr>
            <a:r>
              <a:rPr lang="en-IE" dirty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tano</a:t>
            </a:r>
            <a:r>
              <a:rPr lang="en-IE" dirty="0">
                <a:solidFill>
                  <a:schemeClr val="tx1">
                    <a:lumMod val="50000"/>
                  </a:schemeClr>
                </a:solidFill>
              </a:rPr>
              <a:t>’s original music underscores the voice of the narrator while they tell their story, creating a brand new form of story telling.</a:t>
            </a:r>
          </a:p>
          <a:p>
            <a:pPr>
              <a:lnSpc>
                <a:spcPct val="150000"/>
              </a:lnSpc>
            </a:pPr>
            <a:endParaRPr lang="en-IE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 descr="Stano and Denise Photos by John Minih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929" y="2150865"/>
            <a:ext cx="2762925" cy="3180345"/>
          </a:xfrm>
          <a:prstGeom prst="rect">
            <a:avLst/>
          </a:prstGeom>
          <a:effectLst>
            <a:outerShdw blurRad="2032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6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7112 0.00047 " pathEditMode="fixed" rAng="0" ptsTypes="AA">
                                      <p:cBhvr>
                                        <p:cTn id="6" dur="1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6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7112 0.00047 " pathEditMode="fixed" rAng="0" ptsTypes="AA">
                                      <p:cBhvr>
                                        <p:cTn id="10" dur="1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6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7112 0.00047 " pathEditMode="fixed" rAng="0" ptsTypes="AA">
                                      <p:cBhvr>
                                        <p:cTn id="14" dur="1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6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7112 0.00047 " pathEditMode="fixed" rAng="0" ptsTypes="AA">
                                      <p:cBhvr>
                                        <p:cTn id="18" dur="1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60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6.25E-7 -3.7037E-7 L -0.98216 0.00787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15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B87B-0AD0-4A97-B4F4-623B382D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pc="300" dirty="0">
                <a:solidFill>
                  <a:schemeClr val="tx1">
                    <a:lumMod val="50000"/>
                  </a:schemeClr>
                </a:solidFill>
              </a:rPr>
              <a:t>Our Story Tellers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1579" y="2689968"/>
            <a:ext cx="53759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tx1">
                    <a:lumMod val="50000"/>
                  </a:schemeClr>
                </a:solidFill>
              </a:rPr>
              <a:t>“Working with Stano was an extraordinary, surprising experience, how he’d taken a couple of hundred spoken words and made, to my ear, something brand new, a new form of story-telling, out of them.”</a:t>
            </a:r>
            <a:r>
              <a:rPr lang="en-GB" sz="2400" i="1" cap="all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endParaRPr lang="en-GB" cap="all" dirty="0"/>
          </a:p>
          <a:p>
            <a:r>
              <a:rPr lang="en-GB" sz="2400" cap="all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Roddy Doyle. 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www.catherinedunneauthor.com/wp-content/uploads/2017/09/roddy-doyle-smile-catherinedunneauthor.jpg">
            <a:extLst>
              <a:ext uri="{FF2B5EF4-FFF2-40B4-BE49-F238E27FC236}">
                <a16:creationId xmlns:a16="http://schemas.microsoft.com/office/drawing/2014/main" id="{4EDD2C25-279B-46EC-A3AC-FA379AAB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36" y="2418031"/>
            <a:ext cx="4050518" cy="3037889"/>
          </a:xfrm>
          <a:prstGeom prst="rect">
            <a:avLst/>
          </a:prstGeom>
          <a:noFill/>
          <a:effectLst>
            <a:outerShdw blurRad="203200" dist="50800" dir="5400000" sx="101000" sy="101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5707 4.44444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-4.07407E-6 L -0.9181 -4.07407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B87B-0AD0-4A97-B4F4-623B382D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pc="300" dirty="0">
                <a:solidFill>
                  <a:schemeClr val="tx1">
                    <a:lumMod val="50000"/>
                  </a:schemeClr>
                </a:solidFill>
              </a:rPr>
              <a:t>Our Story Tellers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1579" y="2689968"/>
            <a:ext cx="53759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/>
              <a:t>“I listened to Brian Palm’s story and within 90 seconds of it I knew that I trusted Stano implicitly and that sense of trust is so important, Stano is creating a reservoir of the stories of our lives, of what it’s like to be in the world.”</a:t>
            </a:r>
          </a:p>
          <a:p>
            <a:endParaRPr lang="en-GB" sz="2400" cap="all" dirty="0"/>
          </a:p>
          <a:p>
            <a:r>
              <a:rPr lang="en-GB" sz="2400" cap="all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Dermot Bolger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9E92F76F-6DF3-4FE7-958F-77F54A592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861" y="2418031"/>
            <a:ext cx="3445014" cy="3445014"/>
          </a:xfrm>
          <a:prstGeom prst="rect">
            <a:avLst/>
          </a:prstGeom>
          <a:noFill/>
          <a:effectLst>
            <a:outerShdw blurRad="203200" dist="38100" dir="5400000" sx="101000" sy="101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9E92F76F-6DF3-4FE7-958F-77F54A592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61" y="2214831"/>
            <a:ext cx="3445014" cy="3445014"/>
          </a:xfrm>
          <a:prstGeom prst="rect">
            <a:avLst/>
          </a:prstGeom>
          <a:noFill/>
          <a:effectLst>
            <a:outerShdw blurRad="203200" dist="38100" dir="5400000" sx="101000" sy="101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5707 4.44444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6 -3.7037E-6 L -0.92447 -0.029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6 -3.7037E-6 L -0.92447 -0.02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9245F-C21C-47E8-99CE-32356C3D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536601"/>
          </a:xfrm>
        </p:spPr>
        <p:txBody>
          <a:bodyPr/>
          <a:lstStyle/>
          <a:p>
            <a:r>
              <a:rPr lang="en-IE" spc="300" dirty="0">
                <a:solidFill>
                  <a:schemeClr val="tx1">
                    <a:lumMod val="50000"/>
                  </a:schemeClr>
                </a:solidFill>
              </a:rPr>
              <a:t>Local &amp; International Performances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4FD07-0FFC-4DDC-8F8A-8A73A014768E}"/>
              </a:ext>
            </a:extLst>
          </p:cNvPr>
          <p:cNvSpPr txBox="1"/>
          <p:nvPr/>
        </p:nvSpPr>
        <p:spPr>
          <a:xfrm>
            <a:off x="1323928" y="2103650"/>
            <a:ext cx="165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Ireland</a:t>
            </a: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D95DB-4928-4EC3-B409-FBD8EFAB281B}"/>
              </a:ext>
            </a:extLst>
          </p:cNvPr>
          <p:cNvSpPr txBox="1"/>
          <p:nvPr/>
        </p:nvSpPr>
        <p:spPr>
          <a:xfrm>
            <a:off x="5317977" y="2103650"/>
            <a:ext cx="202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United States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9ADCE-F521-47CF-A48F-2BD3DC1A998E}"/>
              </a:ext>
            </a:extLst>
          </p:cNvPr>
          <p:cNvSpPr txBox="1"/>
          <p:nvPr/>
        </p:nvSpPr>
        <p:spPr>
          <a:xfrm>
            <a:off x="9498035" y="2103650"/>
            <a:ext cx="93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Radio</a:t>
            </a: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1D0E37-B675-4F99-A2CD-12EBABD65E4E}"/>
              </a:ext>
            </a:extLst>
          </p:cNvPr>
          <p:cNvSpPr/>
          <p:nvPr/>
        </p:nvSpPr>
        <p:spPr>
          <a:xfrm>
            <a:off x="218052" y="2511455"/>
            <a:ext cx="4425068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Belfast Festival of the People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Galway International Arts Festival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Cork World Book Festival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Indie Cork Film Festival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National Museum of Ireland,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International Literature Festival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Axis Arts Centre Ballymun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St. Patricks Mental Health Hospital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First Fortnight Festival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4677C-260F-4261-B3CB-7A0A500997F1}"/>
              </a:ext>
            </a:extLst>
          </p:cNvPr>
          <p:cNvSpPr/>
          <p:nvPr/>
        </p:nvSpPr>
        <p:spPr>
          <a:xfrm>
            <a:off x="4521200" y="2604868"/>
            <a:ext cx="3339317" cy="1213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Scandinavia House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Origin Theatre Company 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Barrow Street Theatre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BC9AB7-191A-4B40-B907-2DE6335BF234}"/>
              </a:ext>
            </a:extLst>
          </p:cNvPr>
          <p:cNvSpPr/>
          <p:nvPr/>
        </p:nvSpPr>
        <p:spPr>
          <a:xfrm>
            <a:off x="8890000" y="2604868"/>
            <a:ext cx="2844800" cy="1601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RTE Ireland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Midlands 103FM Ireland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WBAI New York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RTE Lyric FM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DCDBF2-B46B-C32B-5440-06EF1630FA45}"/>
              </a:ext>
            </a:extLst>
          </p:cNvPr>
          <p:cNvSpPr txBox="1"/>
          <p:nvPr/>
        </p:nvSpPr>
        <p:spPr>
          <a:xfrm>
            <a:off x="5627077" y="4158762"/>
            <a:ext cx="1406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Australia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0573C-BD8E-B902-3B23-8D3B115EA5D4}"/>
              </a:ext>
            </a:extLst>
          </p:cNvPr>
          <p:cNvSpPr txBox="1"/>
          <p:nvPr/>
        </p:nvSpPr>
        <p:spPr>
          <a:xfrm>
            <a:off x="4958862" y="462042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Hand in Hand Irish Aboriginal Festival Perth WA</a:t>
            </a:r>
          </a:p>
        </p:txBody>
      </p:sp>
    </p:spTree>
    <p:extLst>
      <p:ext uri="{BB962C8B-B14F-4D97-AF65-F5344CB8AC3E}">
        <p14:creationId xmlns:p14="http://schemas.microsoft.com/office/powerpoint/2010/main" val="2830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Custom 2">
      <a:dk1>
        <a:srgbClr val="3D372F"/>
      </a:dk1>
      <a:lt1>
        <a:sysClr val="window" lastClr="FFFFFF"/>
      </a:lt1>
      <a:dk2>
        <a:srgbClr val="454545"/>
      </a:dk2>
      <a:lt2>
        <a:srgbClr val="DFDBD5"/>
      </a:lt2>
      <a:accent1>
        <a:srgbClr val="454545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2322</TotalTime>
  <Words>959</Words>
  <Application>Microsoft Macintosh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Tw Cen MT</vt:lpstr>
      <vt:lpstr>Gallery</vt:lpstr>
      <vt:lpstr>PowerPoint Presentation</vt:lpstr>
      <vt:lpstr>In Between Silence,   where we really exist</vt:lpstr>
      <vt:lpstr>Our mission</vt:lpstr>
      <vt:lpstr>The storytellers </vt:lpstr>
      <vt:lpstr>The audience</vt:lpstr>
      <vt:lpstr>Who is Stano? </vt:lpstr>
      <vt:lpstr>Our Story Tellers</vt:lpstr>
      <vt:lpstr>Our Story Tellers</vt:lpstr>
      <vt:lpstr>Local &amp; International Performances</vt:lpstr>
      <vt:lpstr>What next…</vt:lpstr>
      <vt:lpstr>The Archive for future generations</vt:lpstr>
      <vt:lpstr>Plans include capturing the stories of:</vt:lpstr>
      <vt:lpstr>Experience it for yourselves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Between Silence,</dc:title>
  <dc:creator>Brendan Lynott</dc:creator>
  <cp:lastModifiedBy>Denise Dunphy</cp:lastModifiedBy>
  <cp:revision>110</cp:revision>
  <dcterms:created xsi:type="dcterms:W3CDTF">2018-12-09T14:04:22Z</dcterms:created>
  <dcterms:modified xsi:type="dcterms:W3CDTF">2024-03-25T19:01:20Z</dcterms:modified>
</cp:coreProperties>
</file>